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3" r:id="rId1"/>
  </p:sldMasterIdLst>
  <p:notesMasterIdLst>
    <p:notesMasterId r:id="rId19"/>
  </p:notesMasterIdLst>
  <p:sldIdLst>
    <p:sldId id="256" r:id="rId2"/>
    <p:sldId id="258" r:id="rId3"/>
    <p:sldId id="270" r:id="rId4"/>
    <p:sldId id="259" r:id="rId5"/>
    <p:sldId id="277" r:id="rId6"/>
    <p:sldId id="276" r:id="rId7"/>
    <p:sldId id="278" r:id="rId8"/>
    <p:sldId id="279" r:id="rId9"/>
    <p:sldId id="271" r:id="rId10"/>
    <p:sldId id="272" r:id="rId11"/>
    <p:sldId id="273" r:id="rId12"/>
    <p:sldId id="281" r:id="rId13"/>
    <p:sldId id="274" r:id="rId14"/>
    <p:sldId id="280" r:id="rId15"/>
    <p:sldId id="283" r:id="rId16"/>
    <p:sldId id="275" r:id="rId17"/>
    <p:sldId id="28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8F3AC7-029B-228F-A3A1-8E1E7F599938}" v="715" dt="2024-06-27T06:34:41.7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6E41F-6E5D-4204-830D-E9FC044F6F18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27B0D-E09C-4761-BCE4-5E16E8B2C4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600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3E63D89-AEBE-418E-95FE-CE7E3F3FC1AB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5993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EFF95-2228-426D-918D-21FE59A9CF58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8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6E40-8B2C-43D8-BC2E-A7F566E36220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37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EB4B7-84F4-499D-AE7E-3BB823633E8D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52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984E0-0EAC-4A75-90EE-182BF33718E1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3878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D62F5-0B12-425A-AFE4-36F77450626D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37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DDEF-D461-4C67-A6C8-8F6844B5FD89}" type="datetime1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26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7400-1466-4CDA-82F6-D7A1FD2F2ACF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59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DB08F-499B-40C4-902B-29DF611F5286}" type="datetime1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88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1134-F3B0-4691-BC8C-3019CF054A6D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2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5DE3-E421-4B2A-8218-8E5F2D356010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00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77CFE3C-3F52-47BA-9E44-6F0F8498F669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13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2441" y="3010625"/>
            <a:ext cx="10234864" cy="1338607"/>
          </a:xfrm>
        </p:spPr>
        <p:txBody>
          <a:bodyPr>
            <a:noAutofit/>
          </a:bodyPr>
          <a:lstStyle/>
          <a:p>
            <a:pPr algn="ctr"/>
            <a:r>
              <a:rPr lang="ru-RU" sz="3200" dirty="0"/>
              <a:t>Презентация по проекту по дисциплине "Большие данные" по теме: "предсказание наиболее подходящей культуры по почвенным условиям"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74086" y="4661545"/>
            <a:ext cx="8791575" cy="194131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ru-RU" dirty="0">
                <a:solidFill>
                  <a:schemeClr val="tx1"/>
                </a:solidFill>
              </a:rPr>
              <a:t>Выполнили студенты  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3 курса:</a:t>
            </a:r>
            <a:endParaRPr lang="ru-RU" dirty="0">
              <a:solidFill>
                <a:schemeClr val="tx1"/>
              </a:solidFill>
            </a:endParaRPr>
          </a:p>
          <a:p>
            <a:pPr algn="just"/>
            <a:r>
              <a:rPr lang="ru-RU" dirty="0">
                <a:solidFill>
                  <a:schemeClr val="tx1"/>
                </a:solidFill>
                <a:cs typeface="Calibri"/>
              </a:rPr>
              <a:t>Симаков Д.В.</a:t>
            </a:r>
            <a:endParaRPr lang="ru-RU" dirty="0">
              <a:solidFill>
                <a:schemeClr val="tx1"/>
              </a:solidFill>
            </a:endParaRPr>
          </a:p>
          <a:p>
            <a:pPr algn="just"/>
            <a:r>
              <a:rPr lang="ru-RU" dirty="0">
                <a:solidFill>
                  <a:schemeClr val="tx1"/>
                </a:solidFill>
              </a:rPr>
              <a:t>Ивахненко И.С</a:t>
            </a:r>
          </a:p>
          <a:p>
            <a:pPr algn="just"/>
            <a:r>
              <a:rPr lang="ru-RU" dirty="0">
                <a:solidFill>
                  <a:schemeClr val="tx1"/>
                </a:solidFill>
              </a:rPr>
              <a:t>Преподаватели: Яценко Д.В. </a:t>
            </a:r>
            <a:r>
              <a:rPr lang="ru-RU" dirty="0" err="1">
                <a:solidFill>
                  <a:schemeClr val="tx1"/>
                </a:solidFill>
              </a:rPr>
              <a:t>Турюн</a:t>
            </a:r>
            <a:r>
              <a:rPr lang="ru-RU" dirty="0">
                <a:solidFill>
                  <a:schemeClr val="tx1"/>
                </a:solidFill>
              </a:rPr>
              <a:t> А.С.</a:t>
            </a:r>
            <a:endParaRPr lang="ru-RU" sz="1600" dirty="0">
              <a:solidFill>
                <a:schemeClr val="tx1"/>
              </a:solidFill>
              <a:latin typeface="PT Sans"/>
              <a:ea typeface="Calibri"/>
              <a:cs typeface="Calibri"/>
            </a:endParaRPr>
          </a:p>
        </p:txBody>
      </p:sp>
      <p:pic>
        <p:nvPicPr>
          <p:cNvPr id="4" name="Picture 2" descr="https://sfedu.ru/index2015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464" y="91804"/>
            <a:ext cx="2690394" cy="24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874086" y="-85893"/>
            <a:ext cx="69622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>
                <a:latin typeface="Times New Roman" panose="02020603050405020304" pitchFamily="18" charset="0"/>
                <a:ea typeface="Calibri" panose="020F0502020204030204" pitchFamily="34" charset="0"/>
              </a:rPr>
              <a:t>МИНОБРНАУКИ РОССИИ</a:t>
            </a: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>
                <a:latin typeface="Times New Roman" panose="02020603050405020304" pitchFamily="18" charset="0"/>
                <a:ea typeface="Calibri" panose="020F0502020204030204" pitchFamily="34" charset="0"/>
              </a:rPr>
              <a:t>ФЕДЕРАЛЬНОЕ ГОСУДАРСТВЕННОЕ АВТОНОМНОЕ</a:t>
            </a: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>
                <a:latin typeface="Times New Roman" panose="02020603050405020304" pitchFamily="18" charset="0"/>
                <a:ea typeface="Calibri" panose="020F0502020204030204" pitchFamily="34" charset="0"/>
              </a:rPr>
              <a:t>ОБРАЗОВАТЕЛЬНОЕ УЧРЕЖДЕНИЕ </a:t>
            </a: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>
                <a:latin typeface="Times New Roman" panose="02020603050405020304" pitchFamily="18" charset="0"/>
                <a:ea typeface="Calibri" panose="020F0502020204030204" pitchFamily="34" charset="0"/>
              </a:rPr>
              <a:t>ВЫСШЕГО ОБРАЗОВАНИЯ</a:t>
            </a: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>
                <a:latin typeface="Times New Roman" panose="02020603050405020304" pitchFamily="18" charset="0"/>
                <a:ea typeface="Calibri" panose="020F0502020204030204" pitchFamily="34" charset="0"/>
              </a:rPr>
              <a:t>«ЮЖНЫЙ ФЕДЕРАЛЬНЫЙ УНИВЕРСИТЕТ»</a:t>
            </a: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>
                <a:latin typeface="Times New Roman" panose="02020603050405020304" pitchFamily="18" charset="0"/>
                <a:ea typeface="Calibri" panose="020F0502020204030204" pitchFamily="34" charset="0"/>
              </a:rPr>
              <a:t>Институт высоких технологий и </a:t>
            </a:r>
            <a:r>
              <a:rPr lang="ru-RU" err="1">
                <a:latin typeface="Times New Roman" panose="02020603050405020304" pitchFamily="18" charset="0"/>
                <a:ea typeface="Calibri" panose="020F0502020204030204" pitchFamily="34" charset="0"/>
              </a:rPr>
              <a:t>пьезотехники</a:t>
            </a:r>
            <a:r>
              <a:rPr lang="ru-RU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</p:txBody>
      </p:sp>
      <p:pic>
        <p:nvPicPr>
          <p:cNvPr id="7" name="Рисунок 6" descr="Описание: https://pp.vk.me/c623122/v623122412/1acb7/yTJRs3eyFiE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24" b="67007"/>
          <a:stretch>
            <a:fillRect/>
          </a:stretch>
        </p:blipFill>
        <p:spPr bwMode="auto">
          <a:xfrm>
            <a:off x="12791" y="0"/>
            <a:ext cx="2286000" cy="22730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2418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721A97-F33E-2750-C6CD-69842988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564674"/>
            <a:ext cx="4010820" cy="1615461"/>
          </a:xfrm>
        </p:spPr>
        <p:txBody>
          <a:bodyPr anchor="ctr">
            <a:normAutofit/>
          </a:bodyPr>
          <a:lstStyle/>
          <a:p>
            <a:r>
              <a:rPr lang="ru-RU" sz="3200"/>
              <a:t>Используемые модели из Pyspark:</a:t>
            </a:r>
          </a:p>
        </p:txBody>
      </p:sp>
      <p:pic>
        <p:nvPicPr>
          <p:cNvPr id="4" name="Рисунок 3" descr="PySpark Development Service — Quintagroup">
            <a:extLst>
              <a:ext uri="{FF2B5EF4-FFF2-40B4-BE49-F238E27FC236}">
                <a16:creationId xmlns:a16="http://schemas.microsoft.com/office/drawing/2014/main" id="{F7FA4BA1-82CA-B02C-83E3-48FC16480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25"/>
          <a:stretch/>
        </p:blipFill>
        <p:spPr>
          <a:xfrm>
            <a:off x="20" y="1"/>
            <a:ext cx="11292820" cy="42127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0FB41A-1032-9A1F-E8B6-EF097DD02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640" y="4564673"/>
            <a:ext cx="5665871" cy="16154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1600" dirty="0" err="1">
                <a:ea typeface="+mn-lt"/>
                <a:cs typeface="+mn-lt"/>
              </a:rPr>
              <a:t>Decision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Tree</a:t>
            </a:r>
            <a:r>
              <a:rPr lang="ru-RU" sz="1600" dirty="0">
                <a:ea typeface="+mn-lt"/>
                <a:cs typeface="+mn-lt"/>
              </a:rPr>
              <a:t> (Дерево решений) </a:t>
            </a:r>
            <a:endParaRPr lang="ru-RU" sz="1600" dirty="0"/>
          </a:p>
          <a:p>
            <a:r>
              <a:rPr lang="ru-RU" sz="1600" dirty="0" err="1">
                <a:ea typeface="+mn-lt"/>
                <a:cs typeface="+mn-lt"/>
              </a:rPr>
              <a:t>Random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Forest</a:t>
            </a:r>
            <a:r>
              <a:rPr lang="ru-RU" sz="1600" dirty="0">
                <a:ea typeface="+mn-lt"/>
                <a:cs typeface="+mn-lt"/>
              </a:rPr>
              <a:t>(Случайный лес) </a:t>
            </a:r>
            <a:endParaRPr lang="ru-RU" sz="1600" dirty="0"/>
          </a:p>
          <a:p>
            <a:r>
              <a:rPr lang="ru-RU" sz="1600" dirty="0" err="1">
                <a:ea typeface="+mn-lt"/>
                <a:cs typeface="+mn-lt"/>
              </a:rPr>
              <a:t>Naive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Bayes</a:t>
            </a:r>
            <a:r>
              <a:rPr lang="ru-RU" sz="1600" dirty="0">
                <a:ea typeface="+mn-lt"/>
                <a:cs typeface="+mn-lt"/>
              </a:rPr>
              <a:t>(Наивный байесовский классификатор) </a:t>
            </a:r>
            <a:endParaRPr lang="ru-RU" sz="1600" dirty="0"/>
          </a:p>
          <a:p>
            <a:r>
              <a:rPr lang="ru-RU" sz="1600" dirty="0" err="1">
                <a:ea typeface="+mn-lt"/>
                <a:cs typeface="+mn-lt"/>
              </a:rPr>
              <a:t>Logistic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Regression</a:t>
            </a:r>
            <a:r>
              <a:rPr lang="ru-RU" sz="1600" dirty="0">
                <a:ea typeface="+mn-lt"/>
                <a:cs typeface="+mn-lt"/>
              </a:rPr>
              <a:t> (Логистическая регрессия)</a:t>
            </a:r>
            <a:endParaRPr lang="ru-RU" sz="1600" dirty="0"/>
          </a:p>
          <a:p>
            <a:r>
              <a:rPr lang="ru-RU" sz="1600" dirty="0">
                <a:ea typeface="+mn-lt"/>
                <a:cs typeface="+mn-lt"/>
              </a:rPr>
              <a:t>K-</a:t>
            </a:r>
            <a:r>
              <a:rPr lang="ru-RU" sz="1600" dirty="0" err="1">
                <a:ea typeface="+mn-lt"/>
                <a:cs typeface="+mn-lt"/>
              </a:rPr>
              <a:t>Means</a:t>
            </a:r>
            <a:r>
              <a:rPr lang="ru-RU" sz="1600" dirty="0">
                <a:ea typeface="+mn-lt"/>
                <a:cs typeface="+mn-lt"/>
              </a:rPr>
              <a:t> (Метод K-средних) </a:t>
            </a:r>
            <a:endParaRPr lang="ru-RU" sz="1600" dirty="0"/>
          </a:p>
          <a:p>
            <a:endParaRPr lang="ru-RU" sz="90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A46684-060C-D215-6B51-E1C8D9216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dirty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348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9846F-B86A-42C6-6237-6560D2A50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957" y="-385354"/>
            <a:ext cx="9692640" cy="1325562"/>
          </a:xfrm>
        </p:spPr>
        <p:txBody>
          <a:bodyPr>
            <a:noAutofit/>
          </a:bodyPr>
          <a:lstStyle/>
          <a:p>
            <a:r>
              <a:rPr lang="ru-RU" sz="2800" dirty="0"/>
              <a:t>Оценка работы и визуализация </a:t>
            </a:r>
            <a:r>
              <a:rPr lang="ru-RU" sz="2800"/>
              <a:t>полученных данных методов </a:t>
            </a:r>
          </a:p>
        </p:txBody>
      </p:sp>
      <p:pic>
        <p:nvPicPr>
          <p:cNvPr id="6" name="Объект 5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4F14C136-E16C-E64D-C2F8-9F6C1B821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5756" y="1311386"/>
            <a:ext cx="3253041" cy="2285761"/>
          </a:xfrm>
        </p:spPr>
      </p:pic>
      <p:pic>
        <p:nvPicPr>
          <p:cNvPr id="5" name="Рисунок 4" descr="Изображение выглядит как текст, снимок экрана, число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6F971CCC-0B97-4911-70BC-366C3BB88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189" y="1174216"/>
            <a:ext cx="3581652" cy="2504570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, линия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E32B4A63-5AA7-4FB7-5D34-ECDF4123C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886" y="3685489"/>
            <a:ext cx="3690256" cy="3188164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линия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FDDAEF73-D4EA-7B52-75EB-AE295A440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57" y="3682056"/>
            <a:ext cx="3570513" cy="3173260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907DA3B-ADD6-594D-68CD-394C6820D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dirty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31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 descr="Изображение выглядит как текст, снимок экрана, линия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308592D1-7008-7EAB-1130-3DC12EE05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548" y="3048000"/>
            <a:ext cx="4118240" cy="3621996"/>
          </a:xfrm>
        </p:spPr>
      </p:pic>
      <p:pic>
        <p:nvPicPr>
          <p:cNvPr id="5" name="Рисунок 4" descr="Изображение выглядит как текст, снимок экрана, Граф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A9632F70-5970-2E9A-B208-1C8C20F6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558" y="543926"/>
            <a:ext cx="3425454" cy="250899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3A3CC46D-700D-870C-E6F2-4D7F04AB0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581" y="424365"/>
            <a:ext cx="3257105" cy="2517488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линия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EE65E5FF-446E-D6C5-BAA0-27633F3EF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829" y="3050504"/>
            <a:ext cx="3973284" cy="3619934"/>
          </a:xfrm>
          <a:prstGeom prst="rect">
            <a:avLst/>
          </a:prstGeom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DFD9FD9-C15D-97C4-0876-31A6B69F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dirty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891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C8E40-0A67-0B06-62D9-5C3520E52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Кластеризация:</a:t>
            </a:r>
          </a:p>
        </p:txBody>
      </p:sp>
      <p:pic>
        <p:nvPicPr>
          <p:cNvPr id="4" name="Объект 3" descr="Изображение выглядит как текст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9F9620CD-3D80-E6C4-DD2F-69EC63A5B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733" y="2699615"/>
            <a:ext cx="4622480" cy="28046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39B8C-DAA7-DC0C-1AC2-25E88ACBD0ED}"/>
              </a:ext>
            </a:extLst>
          </p:cNvPr>
          <p:cNvSpPr txBox="1"/>
          <p:nvPr/>
        </p:nvSpPr>
        <p:spPr>
          <a:xfrm>
            <a:off x="909036" y="2033716"/>
            <a:ext cx="4626777" cy="6640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Определение оптимального количества кластеров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A8D102-0EEB-CFC9-C630-1D0E9DE328A3}"/>
              </a:ext>
            </a:extLst>
          </p:cNvPr>
          <p:cNvSpPr txBox="1"/>
          <p:nvPr/>
        </p:nvSpPr>
        <p:spPr>
          <a:xfrm>
            <a:off x="6139763" y="2035452"/>
            <a:ext cx="4183277" cy="373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Результат работы метода:</a:t>
            </a:r>
          </a:p>
        </p:txBody>
      </p:sp>
      <p:pic>
        <p:nvPicPr>
          <p:cNvPr id="3" name="Рисунок 2" descr="Изображение выглядит как текс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741ACDB-FD40-F4D5-903D-DD372B7D4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191" y="2409397"/>
            <a:ext cx="4169733" cy="4165719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527C098-5640-F087-4E48-E61116DF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dirty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739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182382-449C-68A7-7EFE-E0A4132C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Матрица ошибок:</a:t>
            </a:r>
          </a:p>
        </p:txBody>
      </p:sp>
      <p:pic>
        <p:nvPicPr>
          <p:cNvPr id="4" name="Объект 3" descr="Изображение выглядит как текст, снимок экрана, прямоугольный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1D8A6EB-DF1F-44C2-B926-50B17E8E2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212" y="2243985"/>
            <a:ext cx="8595360" cy="2946091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98BB84-8969-676F-F9D2-918542F52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dirty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6771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B48EFF-FC7C-105B-A294-6F413EC07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012" y="365760"/>
            <a:ext cx="9878709" cy="1334422"/>
          </a:xfrm>
        </p:spPr>
        <p:txBody>
          <a:bodyPr/>
          <a:lstStyle/>
          <a:p>
            <a:r>
              <a:rPr lang="ru-RU" dirty="0"/>
              <a:t>Сравнение с решениями других пользователей</a:t>
            </a:r>
          </a:p>
        </p:txBody>
      </p:sp>
      <p:pic>
        <p:nvPicPr>
          <p:cNvPr id="4" name="Объект 3" descr="Изображение выглядит как текст, снимок экрана, Шрифт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39118EF1-AFBD-D67C-FE8A-517B59089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517" y="1819512"/>
            <a:ext cx="5278004" cy="2137076"/>
          </a:xfrm>
        </p:spPr>
      </p:pic>
      <p:pic>
        <p:nvPicPr>
          <p:cNvPr id="5" name="Рисунок 4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4CACA23B-13E1-ADA0-51E8-56F52B8E3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330" y="4107337"/>
            <a:ext cx="5268431" cy="242673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A85796-96EE-B58A-3BF6-A103DAEB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53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6E2A36-1D13-9CC5-F7BA-58DAE30F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chemeClr val="bg1">
                    <a:lumMod val="95000"/>
                  </a:schemeClr>
                </a:solidFill>
                <a:ea typeface="+mj-lt"/>
                <a:cs typeface="+mj-lt"/>
              </a:rPr>
              <a:t>В ходе выполненной работы: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DA3044-82D1-6B44-C6F2-C62A9A923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31363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Times New Roman"/>
                <a:ea typeface="+mn-lt"/>
                <a:cs typeface="+mn-lt"/>
              </a:rPr>
              <a:t>Провели анализ данных и представили их в наглядном вид. Предобработали данные для последующей обработки с помощью алгоритмов машинного обучения.</a:t>
            </a:r>
            <a:endParaRPr lang="ru-RU" sz="1600" dirty="0">
              <a:solidFill>
                <a:schemeClr val="bg1">
                  <a:lumMod val="95000"/>
                </a:schemeClr>
              </a:solidFill>
              <a:latin typeface="Times New Roman"/>
              <a:ea typeface="+mn-lt"/>
              <a:cs typeface="Times New Roman"/>
            </a:endParaRP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Times New Roman"/>
                <a:ea typeface="+mn-lt"/>
                <a:cs typeface="Times New Roman"/>
              </a:rPr>
              <a:t>Реализовали использование моделей машинного обучения для предсказания наиболее подходящей культуры по почвенным условиям в среде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  <a:latin typeface="Times New Roman"/>
                <a:ea typeface="+mn-lt"/>
                <a:cs typeface="Times New Roman"/>
              </a:rPr>
              <a:t>Pyspark</a:t>
            </a:r>
            <a:endParaRPr lang="ru-RU" sz="2000" dirty="0">
              <a:solidFill>
                <a:schemeClr val="bg1">
                  <a:lumMod val="95000"/>
                </a:schemeClr>
              </a:solidFill>
              <a:latin typeface="Times New Roman"/>
              <a:cs typeface="Times New Roman"/>
            </a:endParaRP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Times New Roman"/>
                <a:cs typeface="Times New Roman"/>
              </a:rPr>
              <a:t>Сравнили производительность различных алгоритмов машинного обучения и определили лучший алгоритм для решения поставленных задач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A603F4-8F67-9AAC-74B6-ABB79B9C8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dirty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7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52904F-04EB-5849-AD88-C2B1DC03F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9CACBC-1D42-82A2-FE05-FAF56C8CA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Samsung">
            <a:hlinkClick r:id="" action="ppaction://media"/>
            <a:extLst>
              <a:ext uri="{FF2B5EF4-FFF2-40B4-BE49-F238E27FC236}">
                <a16:creationId xmlns:a16="http://schemas.microsoft.com/office/drawing/2014/main" id="{4D1B163C-E86D-9651-9BF4-4105E31A83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7" y="433917"/>
            <a:ext cx="11288184" cy="5990166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3086241-BAE5-FC5F-72D1-68A31FFF2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2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75322" y="1713064"/>
            <a:ext cx="5210124" cy="384366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Times New Roman"/>
                <a:cs typeface="Times New Roman"/>
              </a:rPr>
              <a:t>Цели проекта:</a:t>
            </a:r>
          </a:p>
          <a:p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Times New Roman"/>
                <a:ea typeface="Calibri"/>
                <a:cs typeface="Calibri"/>
              </a:rPr>
              <a:t>Разработка модели машинного обучения для предсказания наиболее подходящей культуры по почвенным условиям в среде </a:t>
            </a:r>
            <a:r>
              <a:rPr lang="ru-RU" sz="2400" dirty="0" err="1">
                <a:solidFill>
                  <a:schemeClr val="bg1">
                    <a:lumMod val="95000"/>
                  </a:schemeClr>
                </a:solidFill>
                <a:latin typeface="Times New Roman"/>
                <a:ea typeface="Calibri"/>
                <a:cs typeface="Calibri"/>
              </a:rPr>
              <a:t>Pyspark</a:t>
            </a:r>
            <a:endParaRPr lang="ru-RU" sz="2400" dirty="0">
              <a:solidFill>
                <a:schemeClr val="bg1">
                  <a:lumMod val="95000"/>
                </a:schemeClr>
              </a:solidFill>
              <a:latin typeface="Times New Roman"/>
              <a:ea typeface="Calibri"/>
              <a:cs typeface="Calibri"/>
            </a:endParaRPr>
          </a:p>
          <a:p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Times New Roman"/>
                <a:ea typeface="Calibri"/>
                <a:cs typeface="Calibri"/>
              </a:rPr>
              <a:t>Сравнить производительность различных алгоритмов машинного обучения, определить лучший алгоритм для решения задач</a:t>
            </a:r>
          </a:p>
          <a:p>
            <a:pPr marL="0" indent="0">
              <a:buNone/>
            </a:pPr>
            <a:endParaRPr lang="ru-RU" sz="200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A1CC7736-A12F-42E6-9623-4E55442033C2}" type="slidenum">
              <a:rPr lang="ru-RU" smtClean="0"/>
              <a:pPr>
                <a:spcAft>
                  <a:spcPts val="600"/>
                </a:spcAft>
              </a:pPr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76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D07BF-2D40-DE42-1630-487A662C5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63344"/>
          </a:xfrm>
        </p:spPr>
        <p:txBody>
          <a:bodyPr>
            <a:normAutofit/>
          </a:bodyPr>
          <a:lstStyle/>
          <a:p>
            <a:r>
              <a:rPr lang="ru-RU" sz="3200"/>
              <a:t>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3AAF4F-24F6-0F31-2895-649F02FB2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2325157"/>
            <a:ext cx="3690425" cy="38549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600">
                <a:ea typeface="+mn-lt"/>
                <a:cs typeface="+mn-lt"/>
              </a:rPr>
              <a:t>Анализ данных и их предварительная обработка</a:t>
            </a:r>
            <a:endParaRPr lang="ru-RU" sz="1600"/>
          </a:p>
          <a:p>
            <a:r>
              <a:rPr lang="ru-RU" sz="1600">
                <a:ea typeface="+mn-lt"/>
                <a:cs typeface="+mn-lt"/>
              </a:rPr>
              <a:t>Разработка моделей машинного обучения </a:t>
            </a:r>
            <a:endParaRPr lang="ru-RU" sz="1600"/>
          </a:p>
          <a:p>
            <a:r>
              <a:rPr lang="ru-RU" sz="1600">
                <a:ea typeface="+mn-lt"/>
                <a:cs typeface="+mn-lt"/>
              </a:rPr>
              <a:t>Проведение кросс-валидации и оценки модели </a:t>
            </a:r>
            <a:endParaRPr lang="ru-RU" sz="1600"/>
          </a:p>
          <a:p>
            <a:r>
              <a:rPr lang="ru-RU" sz="1600">
                <a:ea typeface="+mn-lt"/>
                <a:cs typeface="+mn-lt"/>
              </a:rPr>
              <a:t>Выбор и интерпретация лучшей модели </a:t>
            </a:r>
            <a:endParaRPr lang="ru-RU" sz="1600"/>
          </a:p>
          <a:p>
            <a:r>
              <a:rPr lang="ru-RU" sz="1600">
                <a:ea typeface="+mn-lt"/>
                <a:cs typeface="+mn-lt"/>
              </a:rPr>
              <a:t>Визуализация результатов</a:t>
            </a:r>
            <a:endParaRPr lang="ru-RU" sz="1600"/>
          </a:p>
        </p:txBody>
      </p:sp>
      <p:pic>
        <p:nvPicPr>
          <p:cNvPr id="4" name="Рисунок 3" descr="Реализация проекта решение задач в команде поиск новых направлений бизнеса  | Премиум векторы">
            <a:extLst>
              <a:ext uri="{FF2B5EF4-FFF2-40B4-BE49-F238E27FC236}">
                <a16:creationId xmlns:a16="http://schemas.microsoft.com/office/drawing/2014/main" id="{0B2DD5C7-DC83-5E5D-1641-B7C8D8611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64111"/>
            <a:ext cx="6155736" cy="514003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32C545-9C25-2DE3-63FB-283238AAA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dirty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454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9046" y="2641821"/>
            <a:ext cx="4534047" cy="1584895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Актуальность задачи</a:t>
            </a:r>
          </a:p>
        </p:txBody>
      </p:sp>
      <p:pic>
        <p:nvPicPr>
          <p:cNvPr id="9" name="Рисунок 8" descr="Фермер-агроном осматривает соевые бобы, растущие на поле. сельское  хозяйство | Премиум Фото">
            <a:extLst>
              <a:ext uri="{FF2B5EF4-FFF2-40B4-BE49-F238E27FC236}">
                <a16:creationId xmlns:a16="http://schemas.microsoft.com/office/drawing/2014/main" id="{7D3FBC40-FFEF-639D-93E1-2D3451228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00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1CC7736-A12F-42E6-9623-4E55442033C2}" type="slidenum">
              <a:rPr lang="ru-RU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CE6E0-1657-B363-A327-F879EDB070CB}"/>
              </a:ext>
            </a:extLst>
          </p:cNvPr>
          <p:cNvSpPr txBox="1"/>
          <p:nvPr/>
        </p:nvSpPr>
        <p:spPr>
          <a:xfrm>
            <a:off x="6445457" y="4226716"/>
            <a:ext cx="4546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1. Повышение урожайности продукции</a:t>
            </a:r>
          </a:p>
          <a:p>
            <a:r>
              <a:rPr lang="ru-RU" dirty="0">
                <a:solidFill>
                  <a:schemeClr val="bg1"/>
                </a:solidFill>
              </a:rPr>
              <a:t>2. Снижение риска и затрат</a:t>
            </a:r>
          </a:p>
        </p:txBody>
      </p:sp>
    </p:spTree>
    <p:extLst>
      <p:ext uri="{BB962C8B-B14F-4D97-AF65-F5344CB8AC3E}">
        <p14:creationId xmlns:p14="http://schemas.microsoft.com/office/powerpoint/2010/main" val="182910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E788C-3A74-D19B-A0F5-F84544172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372" y="1645919"/>
            <a:ext cx="1945756" cy="64505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>
                    <a:lumMod val="95000"/>
                  </a:schemeClr>
                </a:solidFill>
              </a:rPr>
              <a:t>Гипотеза</a:t>
            </a:r>
          </a:p>
        </p:txBody>
      </p:sp>
      <p:pic>
        <p:nvPicPr>
          <p:cNvPr id="8" name="Объект 7" descr="Зернотрейдинг: как это работает и чем отличается от экспорта? Необходимость  фумигации, карантинного фитосанитарного обеззараживания и другие тонкости">
            <a:extLst>
              <a:ext uri="{FF2B5EF4-FFF2-40B4-BE49-F238E27FC236}">
                <a16:creationId xmlns:a16="http://schemas.microsoft.com/office/drawing/2014/main" id="{59230F4F-6F7F-5B42-AB58-E359BE5D2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2" r="8164" b="-1"/>
          <a:stretch/>
        </p:blipFill>
        <p:spPr>
          <a:xfrm>
            <a:off x="0" y="322965"/>
            <a:ext cx="7031265" cy="621207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9E2EC9-7A7B-2B02-E44A-95E3188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dirty="0"/>
              <a:t>5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929654-19F6-EA52-6A41-4531BA0AB57C}"/>
              </a:ext>
            </a:extLst>
          </p:cNvPr>
          <p:cNvSpPr txBox="1"/>
          <p:nvPr/>
        </p:nvSpPr>
        <p:spPr>
          <a:xfrm>
            <a:off x="7178706" y="2413337"/>
            <a:ext cx="375751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Возможно ли с помощью машинного обучения определить наиболее подходящую культуру исходя из данных по почвенным и климатическим условиям</a:t>
            </a:r>
          </a:p>
        </p:txBody>
      </p:sp>
    </p:spTree>
    <p:extLst>
      <p:ext uri="{BB962C8B-B14F-4D97-AF65-F5344CB8AC3E}">
        <p14:creationId xmlns:p14="http://schemas.microsoft.com/office/powerpoint/2010/main" val="2930059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66CBD6-1F32-DC83-B1A6-2374909EA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986" y="-4354"/>
            <a:ext cx="9692640" cy="683305"/>
          </a:xfrm>
        </p:spPr>
        <p:txBody>
          <a:bodyPr>
            <a:normAutofit fontScale="90000"/>
          </a:bodyPr>
          <a:lstStyle/>
          <a:p>
            <a:r>
              <a:rPr lang="ru-RU" dirty="0"/>
              <a:t>Анализ </a:t>
            </a:r>
            <a:r>
              <a:rPr lang="ru-RU" dirty="0" err="1"/>
              <a:t>датасета</a:t>
            </a:r>
            <a:r>
              <a:rPr lang="ru-RU" dirty="0"/>
              <a:t>: </a:t>
            </a:r>
          </a:p>
        </p:txBody>
      </p:sp>
      <p:pic>
        <p:nvPicPr>
          <p:cNvPr id="6" name="Объект 5" descr="Изображение выглядит как текст, Шриф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30C9E88-A38B-4D20-445B-4B6CBD2C8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0785" y="3584219"/>
            <a:ext cx="3248478" cy="1676634"/>
          </a:xfrm>
        </p:spPr>
      </p:pic>
      <p:pic>
        <p:nvPicPr>
          <p:cNvPr id="7" name="Рисунок 6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B3D34598-A2B7-F47C-15B6-7B4AA830C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79" y="1464495"/>
            <a:ext cx="5355769" cy="1670846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D01C869C-B1B8-D1F3-2C05-29149F947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9" y="3588873"/>
            <a:ext cx="5355769" cy="168226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EB14A51-13AE-BCC8-F753-4D67C31B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dirty="0"/>
              <a:t>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8202D-1211-CD53-F5E6-604E87A9501F}"/>
              </a:ext>
            </a:extLst>
          </p:cNvPr>
          <p:cNvSpPr txBox="1"/>
          <p:nvPr/>
        </p:nvSpPr>
        <p:spPr>
          <a:xfrm>
            <a:off x="6842526" y="1462905"/>
            <a:ext cx="339436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/>
              <a:t>Этот набор данных взят из частного сельскохозяйственного исследовательского центра в Эндра </a:t>
            </a:r>
            <a:r>
              <a:rPr lang="ru-RU" dirty="0" err="1"/>
              <a:t>Прадеш</a:t>
            </a:r>
            <a:r>
              <a:rPr lang="ru-RU" dirty="0"/>
              <a:t>, Индия.</a:t>
            </a:r>
          </a:p>
        </p:txBody>
      </p:sp>
    </p:spTree>
    <p:extLst>
      <p:ext uri="{BB962C8B-B14F-4D97-AF65-F5344CB8AC3E}">
        <p14:creationId xmlns:p14="http://schemas.microsoft.com/office/powerpoint/2010/main" val="3451013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FB1890-B260-C1D0-9747-4C8624D1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" y="3362"/>
            <a:ext cx="11296006" cy="527874"/>
          </a:xfrm>
        </p:spPr>
        <p:txBody>
          <a:bodyPr>
            <a:noAutofit/>
          </a:bodyPr>
          <a:lstStyle/>
          <a:p>
            <a:pPr algn="just"/>
            <a:r>
              <a:rPr lang="ru-RU" sz="2800" dirty="0"/>
              <a:t>Графики распределения по каждой паре  признаков</a:t>
            </a:r>
          </a:p>
        </p:txBody>
      </p:sp>
      <p:pic>
        <p:nvPicPr>
          <p:cNvPr id="4" name="Объект 3" descr="Изображение выглядит как текст, шаблон&#10;&#10;Автоматически созданное описание">
            <a:extLst>
              <a:ext uri="{FF2B5EF4-FFF2-40B4-BE49-F238E27FC236}">
                <a16:creationId xmlns:a16="http://schemas.microsoft.com/office/drawing/2014/main" id="{41765C9D-D12E-1111-0FE6-70072FD3A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579" y="674501"/>
            <a:ext cx="6199376" cy="6180138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D20EA2-E462-5612-9255-1D4290A18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dirty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162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D843FB-9ECF-CCFB-1817-172091B4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 азота по отношению к культурам:</a:t>
            </a:r>
          </a:p>
        </p:txBody>
      </p:sp>
      <p:pic>
        <p:nvPicPr>
          <p:cNvPr id="4" name="Объект 3" descr="Изображение выглядит как текст, диаграмма, линия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2C638C19-29CC-D908-3044-A076AB9C1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006" y="1995235"/>
            <a:ext cx="9846582" cy="4094669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FF2515F-A192-AACD-808D-22FD923A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dirty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612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073D3-9CDE-8985-E651-40827D3D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86" y="-422821"/>
            <a:ext cx="9692640" cy="1325562"/>
          </a:xfrm>
        </p:spPr>
        <p:txBody>
          <a:bodyPr/>
          <a:lstStyle/>
          <a:p>
            <a:r>
              <a:rPr lang="ru-RU">
                <a:solidFill>
                  <a:schemeClr val="bg1">
                    <a:lumMod val="95000"/>
                  </a:schemeClr>
                </a:solidFill>
              </a:rPr>
              <a:t>Предобработка данных 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D665191-EF8D-D7D1-C142-74E8079CF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174" y="1031359"/>
            <a:ext cx="4563849" cy="43601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>
                <a:solidFill>
                  <a:schemeClr val="bg1">
                    <a:lumMod val="95000"/>
                  </a:schemeClr>
                </a:solidFill>
              </a:rPr>
              <a:t>Необработанный </a:t>
            </a:r>
            <a:r>
              <a:rPr lang="ru-RU" err="1">
                <a:solidFill>
                  <a:schemeClr val="bg1">
                    <a:lumMod val="95000"/>
                  </a:schemeClr>
                </a:solidFill>
              </a:rPr>
              <a:t>датасет</a:t>
            </a:r>
            <a:r>
              <a:rPr lang="ru-RU">
                <a:solidFill>
                  <a:schemeClr val="bg1">
                    <a:lumMod val="95000"/>
                  </a:schemeClr>
                </a:solidFill>
              </a:rPr>
              <a:t> имеет вид:              </a:t>
            </a:r>
          </a:p>
        </p:txBody>
      </p:sp>
      <p:pic>
        <p:nvPicPr>
          <p:cNvPr id="8" name="Рисунок 7" descr="Изображение выглядит как текст, снимок экрана, Шрифт, документ&#10;&#10;Автоматически созданное описание">
            <a:extLst>
              <a:ext uri="{FF2B5EF4-FFF2-40B4-BE49-F238E27FC236}">
                <a16:creationId xmlns:a16="http://schemas.microsoft.com/office/drawing/2014/main" id="{5732FE5E-C15F-16AD-7BA0-2ABF91DDB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28" y="1815460"/>
            <a:ext cx="4284919" cy="36523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0E8568-87CB-E95E-A6F6-2E406702E18B}"/>
              </a:ext>
            </a:extLst>
          </p:cNvPr>
          <p:cNvSpPr txBox="1"/>
          <p:nvPr/>
        </p:nvSpPr>
        <p:spPr>
          <a:xfrm>
            <a:off x="5239468" y="1032003"/>
            <a:ext cx="573691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rgbClr val="F2F2F2"/>
                </a:solidFill>
              </a:rPr>
              <a:t>Предобработка </a:t>
            </a:r>
            <a:r>
              <a:rPr lang="ru-RU" dirty="0" err="1">
                <a:solidFill>
                  <a:srgbClr val="F2F2F2"/>
                </a:solidFill>
              </a:rPr>
              <a:t>датасета</a:t>
            </a:r>
            <a:r>
              <a:rPr lang="ru-RU" dirty="0">
                <a:solidFill>
                  <a:srgbClr val="F2F2F2"/>
                </a:solidFill>
              </a:rPr>
              <a:t> происходила следующим способом: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solidFill>
                  <a:srgbClr val="F2F2F2"/>
                </a:solidFill>
                <a:ea typeface="+mn-lt"/>
                <a:cs typeface="+mn-lt"/>
              </a:rPr>
              <a:t>Преобразование типов данных всех столбцов в тип '</a:t>
            </a:r>
            <a:r>
              <a:rPr lang="ru-RU" dirty="0" err="1">
                <a:solidFill>
                  <a:srgbClr val="F2F2F2"/>
                </a:solidFill>
                <a:ea typeface="+mn-lt"/>
                <a:cs typeface="+mn-lt"/>
              </a:rPr>
              <a:t>float</a:t>
            </a:r>
            <a:r>
              <a:rPr lang="ru-RU" dirty="0">
                <a:solidFill>
                  <a:srgbClr val="F2F2F2"/>
                </a:solidFill>
                <a:ea typeface="+mn-lt"/>
                <a:cs typeface="+mn-lt"/>
              </a:rPr>
              <a:t>', кроме столбца с типом культуры.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solidFill>
                  <a:srgbClr val="F2F2F2"/>
                </a:solidFill>
                <a:ea typeface="+mn-lt"/>
                <a:cs typeface="+mn-lt"/>
              </a:rPr>
              <a:t>Преобразование признаков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solidFill>
                  <a:srgbClr val="F2F2F2"/>
                </a:solidFill>
                <a:ea typeface="+mn-lt"/>
                <a:cs typeface="+mn-lt"/>
              </a:rPr>
              <a:t>Нормализация признаков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solidFill>
                  <a:srgbClr val="F2F2F2"/>
                </a:solidFill>
                <a:ea typeface="+mn-lt"/>
                <a:cs typeface="+mn-lt"/>
              </a:rPr>
              <a:t>Преобразование категориальных данных</a:t>
            </a:r>
          </a:p>
          <a:p>
            <a:pPr marL="285750" indent="-285750">
              <a:buFont typeface="Arial"/>
              <a:buChar char="•"/>
            </a:pPr>
            <a:endParaRPr lang="ru-RU" dirty="0">
              <a:solidFill>
                <a:srgbClr val="F2F2F2"/>
              </a:solidFill>
            </a:endParaRPr>
          </a:p>
        </p:txBody>
      </p:sp>
      <p:pic>
        <p:nvPicPr>
          <p:cNvPr id="10" name="Рисунок 9" descr="Изображение выглядит как текст, Шрифт, снимок экрана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90AAA95D-1403-446C-D6B8-0B5EB745C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518" y="3212262"/>
            <a:ext cx="5560825" cy="317135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3866D6-524E-23CB-9781-3BC9AA98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dirty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06445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351</Words>
  <Application>Microsoft Office PowerPoint</Application>
  <PresentationFormat>Широкоэкранный</PresentationFormat>
  <Paragraphs>68</Paragraphs>
  <Slides>17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Schoolbook</vt:lpstr>
      <vt:lpstr>PT Sans</vt:lpstr>
      <vt:lpstr>Times New Roman</vt:lpstr>
      <vt:lpstr>Wingdings 2</vt:lpstr>
      <vt:lpstr>View</vt:lpstr>
      <vt:lpstr>Презентация по проекту по дисциплине "Большие данные" по теме: "предсказание наиболее подходящей культуры по почвенным условиям"</vt:lpstr>
      <vt:lpstr>Презентация PowerPoint</vt:lpstr>
      <vt:lpstr>Задачи проекта</vt:lpstr>
      <vt:lpstr>Актуальность задачи</vt:lpstr>
      <vt:lpstr>Гипотеза</vt:lpstr>
      <vt:lpstr>Анализ датасета: </vt:lpstr>
      <vt:lpstr>Графики распределения по каждой паре  признаков</vt:lpstr>
      <vt:lpstr>График азота по отношению к культурам:</vt:lpstr>
      <vt:lpstr>Предобработка данных </vt:lpstr>
      <vt:lpstr>Используемые модели из Pyspark:</vt:lpstr>
      <vt:lpstr>Оценка работы и визуализация полученных данных методов </vt:lpstr>
      <vt:lpstr>Презентация PowerPoint</vt:lpstr>
      <vt:lpstr>Кластеризация:</vt:lpstr>
      <vt:lpstr>Матрица ошибок:</vt:lpstr>
      <vt:lpstr>Сравнение с решениями других пользователей</vt:lpstr>
      <vt:lpstr>В ходе выполненной работы: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игры в жанре «Rougelike»</dc:title>
  <dc:creator>Андрей Логинов</dc:creator>
  <cp:lastModifiedBy>Даниил Симаков</cp:lastModifiedBy>
  <cp:revision>276</cp:revision>
  <dcterms:created xsi:type="dcterms:W3CDTF">2023-04-03T13:51:44Z</dcterms:created>
  <dcterms:modified xsi:type="dcterms:W3CDTF">2024-06-27T07:17:15Z</dcterms:modified>
</cp:coreProperties>
</file>